
<file path=[Content_Types].xml><?xml version="1.0" encoding="utf-8"?>
<Types xmlns="http://schemas.openxmlformats.org/package/2006/content-types">
  <Override PartName="/ppt/slideLayouts/slideLayout18.xml" ContentType="application/vnd.openxmlformats-officedocument.presentationml.slideLayout+xml"/>
  <Override PartName="/ppt/slideLayouts/slideLayout1.xml" ContentType="application/vnd.openxmlformats-officedocument.presentationml.slideLayout+xml"/>
  <Default Extension="png" ContentType="image/png"/>
  <Default Extension="rels" ContentType="application/vnd.openxmlformats-package.relationships+xml"/>
  <Override PartName="/ppt/slides/slide11.xml" ContentType="application/vnd.openxmlformats-officedocument.presentationml.slide+xml"/>
  <Default Extension="xml" ContentType="application/xml"/>
  <Override PartName="/ppt/slides/slide9.xml" ContentType="application/vnd.openxmlformats-officedocument.presentationml.slide+xml"/>
  <Override PartName="/ppt/slideLayouts/slideLayout16.xml" ContentType="application/vnd.openxmlformats-officedocument.presentationml.slideLayout+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Layouts/slideLayout17.xml" ContentType="application/vnd.openxmlformats-officedocument.presentationml.slideLayout+xml"/>
  <Override PartName="/ppt/slideLayouts/slideLayout20.xml" ContentType="application/vnd.openxmlformats-officedocument.presentationml.slideLayout+xml"/>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20" r:id="rId1"/>
  </p:sldMasterIdLst>
  <p:sldIdLst>
    <p:sldId id="256" r:id="rId2"/>
    <p:sldId id="271" r:id="rId3"/>
    <p:sldId id="257" r:id="rId4"/>
    <p:sldId id="258" r:id="rId5"/>
    <p:sldId id="259" r:id="rId6"/>
    <p:sldId id="270" r:id="rId7"/>
    <p:sldId id="260" r:id="rId8"/>
    <p:sldId id="261" r:id="rId9"/>
    <p:sldId id="262" r:id="rId10"/>
    <p:sldId id="263" r:id="rId11"/>
    <p:sldId id="264" r:id="rId12"/>
    <p:sldId id="269" r:id="rId13"/>
    <p:sldId id="272" r:id="rId14"/>
    <p:sldId id="266"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1F5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69" d="100"/>
          <a:sy n="69" d="100"/>
        </p:scale>
        <p:origin x="-1376"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E3CBF696-7C8A-BE4C-A2F3-3020482B86BA}" type="datetimeFigureOut">
              <a:rPr lang="en-US" smtClean="0"/>
              <a:pPr/>
              <a:t>12/5/11</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E3CBF696-7C8A-BE4C-A2F3-3020482B86BA}" type="datetimeFigureOut">
              <a:rPr lang="en-US" smtClean="0"/>
              <a:pPr/>
              <a:t>12/5/11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41553D-2FBE-8445-82DC-BAD59EBC3DD9}" type="slidenum">
              <a:rPr lang="en-US" smtClean="0"/>
              <a:pPr/>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E3CBF696-7C8A-BE4C-A2F3-3020482B86BA}" type="datetimeFigureOut">
              <a:rPr lang="en-US" smtClean="0"/>
              <a:pPr/>
              <a:t>12/5/11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41553D-2FBE-8445-82DC-BAD59EBC3DD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E3CBF696-7C8A-BE4C-A2F3-3020482B86BA}" type="datetimeFigureOut">
              <a:rPr lang="en-US" smtClean="0"/>
              <a:pPr/>
              <a:t>12/5/11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41553D-2FBE-8445-82DC-BAD59EBC3DD9}"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E3CBF696-7C8A-BE4C-A2F3-3020482B86BA}" type="datetimeFigureOut">
              <a:rPr lang="en-US" smtClean="0"/>
              <a:pPr/>
              <a:t>12/5/11</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E3CBF696-7C8A-BE4C-A2F3-3020482B86BA}" type="datetimeFigureOut">
              <a:rPr lang="en-US" smtClean="0"/>
              <a:pPr/>
              <a:t>12/5/11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5E41553D-2FBE-8445-82DC-BAD59EBC3DD9}" type="slidenum">
              <a:rPr lang="en-US" smtClean="0"/>
              <a:pPr/>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CBF696-7C8A-BE4C-A2F3-3020482B86BA}" type="datetimeFigureOut">
              <a:rPr lang="en-US" smtClean="0"/>
              <a:pPr/>
              <a:t>12/5/11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41553D-2FBE-8445-82DC-BAD59EBC3DD9}" type="slidenum">
              <a:rPr lang="en-US" smtClean="0"/>
              <a:pPr/>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E3CBF696-7C8A-BE4C-A2F3-3020482B86BA}" type="datetimeFigureOut">
              <a:rPr lang="en-US" smtClean="0"/>
              <a:pPr/>
              <a:t>12/5/11</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5E41553D-2FBE-8445-82DC-BAD59EBC3DD9}"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E3CBF696-7C8A-BE4C-A2F3-3020482B86BA}" type="datetimeFigureOut">
              <a:rPr lang="en-US" smtClean="0"/>
              <a:pPr/>
              <a:t>12/5/11</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5E41553D-2FBE-8445-82DC-BAD59EBC3DD9}"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E3CBF696-7C8A-BE4C-A2F3-3020482B86BA}" type="datetimeFigureOut">
              <a:rPr lang="en-US" smtClean="0"/>
              <a:pPr/>
              <a:t>12/5/11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5E41553D-2FBE-8445-82DC-BAD59EBC3DD9}" type="slidenum">
              <a:rPr lang="en-US" smtClean="0"/>
              <a:pPr/>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3CBF696-7C8A-BE4C-A2F3-3020482B86BA}" type="datetimeFigureOut">
              <a:rPr lang="en-US" smtClean="0"/>
              <a:pPr/>
              <a:t>12/5/11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41553D-2FBE-8445-82DC-BAD59EBC3DD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3CBF696-7C8A-BE4C-A2F3-3020482B86BA}" type="datetimeFigureOut">
              <a:rPr lang="en-US" smtClean="0"/>
              <a:pPr/>
              <a:t>12/5/11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41553D-2FBE-8445-82DC-BAD59EBC3DD9}"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3CBF696-7C8A-BE4C-A2F3-3020482B86BA}" type="datetimeFigureOut">
              <a:rPr lang="en-US" smtClean="0"/>
              <a:pPr/>
              <a:t>12/5/11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41553D-2FBE-8445-82DC-BAD59EBC3DD9}" type="slidenum">
              <a:rPr lang="en-US" smtClean="0"/>
              <a:pPr/>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3CBF696-7C8A-BE4C-A2F3-3020482B86BA}" type="datetimeFigureOut">
              <a:rPr lang="en-US" smtClean="0"/>
              <a:pPr/>
              <a:t>12/5/11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41553D-2FBE-8445-82DC-BAD59EBC3DD9}"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E3CBF696-7C8A-BE4C-A2F3-3020482B86BA}" type="datetimeFigureOut">
              <a:rPr lang="en-US" smtClean="0"/>
              <a:pPr/>
              <a:t>12/5/11</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E3CBF696-7C8A-BE4C-A2F3-3020482B86BA}" type="datetimeFigureOut">
              <a:rPr lang="en-US" smtClean="0"/>
              <a:pPr/>
              <a:t>12/5/11</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5E41553D-2FBE-8445-82DC-BAD59EBC3DD9}" type="slidenum">
              <a:rPr lang="en-US" smtClean="0"/>
              <a:pPr/>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3CBF696-7C8A-BE4C-A2F3-3020482B86BA}" type="datetimeFigureOut">
              <a:rPr lang="en-US" smtClean="0"/>
              <a:pPr/>
              <a:t>12/5/11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41553D-2FBE-8445-82DC-BAD59EBC3DD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E3CBF696-7C8A-BE4C-A2F3-3020482B86BA}" type="datetimeFigureOut">
              <a:rPr lang="en-US" smtClean="0"/>
              <a:pPr/>
              <a:t>12/5/11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41553D-2FBE-8445-82DC-BAD59EBC3DD9}"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3CBF696-7C8A-BE4C-A2F3-3020482B86BA}" type="datetimeFigureOut">
              <a:rPr lang="en-US" smtClean="0"/>
              <a:pPr/>
              <a:t>12/5/11</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5E41553D-2FBE-8445-82DC-BAD59EBC3DD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3CBF696-7C8A-BE4C-A2F3-3020482B86BA}" type="datetimeFigureOut">
              <a:rPr lang="en-US" smtClean="0"/>
              <a:pPr/>
              <a:t>12/5/11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41553D-2FBE-8445-82DC-BAD59EBC3DD9}" type="slidenum">
              <a:rPr lang="en-US" smtClean="0"/>
              <a:pPr/>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E3CBF696-7C8A-BE4C-A2F3-3020482B86BA}" type="datetimeFigureOut">
              <a:rPr lang="en-US" smtClean="0"/>
              <a:pPr/>
              <a:t>12/5/11</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5E41553D-2FBE-8445-82DC-BAD59EBC3DD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 id="2147483737" r:id="rId17"/>
    <p:sldLayoutId id="2147483738" r:id="rId18"/>
    <p:sldLayoutId id="2147483739" r:id="rId19"/>
    <p:sldLayoutId id="214748374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6jQ6isqr2OY" TargetMode="External"/><Relationship Id="rId3" Type="http://schemas.openxmlformats.org/officeDocument/2006/relationships/hyperlink" Target="http://www.youtube.com/watch?v=qw5FIP0d_JA"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www.youtube.com/watch?v=K0vL0V1Vklo&amp;NR=1" TargetMode="External"/><Relationship Id="rId4" Type="http://schemas.openxmlformats.org/officeDocument/2006/relationships/hyperlink" Target="http://www.youtube.com/watch?v=6jQ6isqr2OY" TargetMode="External"/><Relationship Id="rId5" Type="http://schemas.openxmlformats.org/officeDocument/2006/relationships/hyperlink" Target="http://www.nationalgalleries.org/collection/artists-a-z/H/6043/artistName/Damien%20Hirst/recordId/87212" TargetMode="External"/><Relationship Id="rId1" Type="http://schemas.openxmlformats.org/officeDocument/2006/relationships/slideLayout" Target="../slideLayouts/slideLayout2.xml"/><Relationship Id="rId2" Type="http://schemas.openxmlformats.org/officeDocument/2006/relationships/hyperlink" Target="http://www.leninimports.com/damien_hirst.htmlhttp:/anthropology.net/2007/06/01/damien-hirsts-diamond-encrusted-skull-jeweled-skulls-in-archaeolog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damienhirstFig._1_SarahGwyer_-_Damien_Hirst.jpg"/>
          <p:cNvPicPr>
            <a:picLocks noChangeAspect="1"/>
          </p:cNvPicPr>
          <p:nvPr/>
        </p:nvPicPr>
        <p:blipFill>
          <a:blip r:embed="rId2"/>
          <a:stretch>
            <a:fillRect/>
          </a:stretch>
        </p:blipFill>
        <p:spPr>
          <a:xfrm>
            <a:off x="500302" y="806105"/>
            <a:ext cx="4386023" cy="5358490"/>
          </a:xfrm>
          <a:prstGeom prst="rect">
            <a:avLst/>
          </a:prstGeom>
        </p:spPr>
      </p:pic>
      <p:sp>
        <p:nvSpPr>
          <p:cNvPr id="6" name="Title 1"/>
          <p:cNvSpPr txBox="1">
            <a:spLocks/>
          </p:cNvSpPr>
          <p:nvPr/>
        </p:nvSpPr>
        <p:spPr>
          <a:xfrm>
            <a:off x="5257800" y="5303800"/>
            <a:ext cx="3886200" cy="860795"/>
          </a:xfrm>
          <a:prstGeom prst="rect">
            <a:avLst/>
          </a:prstGeom>
          <a:effectLst/>
        </p:spPr>
        <p:txBody>
          <a:bodyPr vert="horz" lIns="91440" tIns="45720" rIns="91440" bIns="45720" rtlCol="0" anchor="b"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200" b="0" i="0" u="none" strike="noStrike" kern="1200" cap="none" spc="0" normalizeH="0" baseline="0" noProof="0" dirty="0">
              <a:ln>
                <a:noFill/>
              </a:ln>
              <a:solidFill>
                <a:srgbClr val="FF1F5F"/>
              </a:solidFill>
              <a:effectLst>
                <a:outerShdw blurRad="50800" dist="25400" dir="5400000" algn="t" rotWithShape="0">
                  <a:prstClr val="black">
                    <a:alpha val="40000"/>
                  </a:prstClr>
                </a:outerShdw>
              </a:effectLst>
              <a:uLnTx/>
              <a:uFillTx/>
              <a:latin typeface="+mj-lt"/>
              <a:ea typeface="+mj-ea"/>
              <a:cs typeface="+mj-cs"/>
            </a:endParaRPr>
          </a:p>
        </p:txBody>
      </p:sp>
      <p:sp>
        <p:nvSpPr>
          <p:cNvPr id="8" name="Rectangle 7"/>
          <p:cNvSpPr/>
          <p:nvPr/>
        </p:nvSpPr>
        <p:spPr>
          <a:xfrm>
            <a:off x="5257800" y="806105"/>
            <a:ext cx="3886200" cy="1754327"/>
          </a:xfrm>
          <a:prstGeom prst="rect">
            <a:avLst/>
          </a:prstGeom>
          <a:noFill/>
        </p:spPr>
        <p:txBody>
          <a:bodyPr wrap="square" lIns="91440" tIns="45720" rIns="91440" bIns="45720">
            <a:spAutoFit/>
          </a:bodyPr>
          <a:lstStyle/>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6600"/>
                </a:solidFill>
                <a:effectLst>
                  <a:outerShdw blurRad="50800" dist="40000" dir="5400000" algn="tl" rotWithShape="0">
                    <a:srgbClr val="000000">
                      <a:shade val="5000"/>
                      <a:satMod val="120000"/>
                      <a:alpha val="33000"/>
                    </a:srgbClr>
                  </a:outerShdw>
                </a:effectLst>
              </a:rPr>
              <a:t>Damien </a:t>
            </a:r>
            <a:r>
              <a:rPr lang="en-US" sz="5400" b="1" cap="none"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6600"/>
                </a:solidFill>
                <a:effectLst>
                  <a:outerShdw blurRad="50800" dist="40000" dir="5400000" algn="tl" rotWithShape="0">
                    <a:srgbClr val="000000">
                      <a:shade val="5000"/>
                      <a:satMod val="120000"/>
                      <a:alpha val="33000"/>
                    </a:srgbClr>
                  </a:outerShdw>
                </a:effectLst>
              </a:rPr>
              <a:t>Hirst</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6600"/>
              </a:solidFill>
              <a:effectLst>
                <a:outerShdw blurRad="50800" dist="40000" dir="5400000" algn="tl" rotWithShape="0">
                  <a:srgbClr val="000000">
                    <a:shade val="5000"/>
                    <a:satMod val="120000"/>
                    <a:alpha val="33000"/>
                  </a:srgbClr>
                </a:outerShdw>
              </a:effectLst>
            </a:endParaRPr>
          </a:p>
        </p:txBody>
      </p:sp>
      <p:pic>
        <p:nvPicPr>
          <p:cNvPr id="9" name="Picture 8" descr="Damien-Hirst-Shark-instal-001.jpg"/>
          <p:cNvPicPr>
            <a:picLocks noChangeAspect="1"/>
          </p:cNvPicPr>
          <p:nvPr/>
        </p:nvPicPr>
        <p:blipFill>
          <a:blip r:embed="rId3"/>
          <a:stretch>
            <a:fillRect/>
          </a:stretch>
        </p:blipFill>
        <p:spPr>
          <a:xfrm>
            <a:off x="5257800" y="2659395"/>
            <a:ext cx="3437396" cy="35052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228341"/>
            <a:ext cx="7556313" cy="1116106"/>
          </a:xfrm>
        </p:spPr>
        <p:txBody>
          <a:bodyPr/>
          <a:lstStyle/>
          <a:p>
            <a:r>
              <a:rPr lang="en-US" dirty="0" smtClean="0"/>
              <a:t>Natural History Series: Away From The Flock</a:t>
            </a:r>
            <a:endParaRPr lang="en-US" dirty="0"/>
          </a:p>
        </p:txBody>
      </p:sp>
      <p:sp>
        <p:nvSpPr>
          <p:cNvPr id="10" name="TextBox 9"/>
          <p:cNvSpPr txBox="1"/>
          <p:nvPr/>
        </p:nvSpPr>
        <p:spPr>
          <a:xfrm>
            <a:off x="4793969" y="1419143"/>
            <a:ext cx="3497961" cy="3046988"/>
          </a:xfrm>
          <a:prstGeom prst="rect">
            <a:avLst/>
          </a:prstGeom>
          <a:noFill/>
        </p:spPr>
        <p:txBody>
          <a:bodyPr wrap="square" rtlCol="0">
            <a:spAutoFit/>
          </a:bodyPr>
          <a:lstStyle/>
          <a:p>
            <a:pPr>
              <a:buFont typeface="Arial"/>
              <a:buChar char="•"/>
            </a:pPr>
            <a:r>
              <a:rPr lang="en-US" sz="2200" dirty="0" smtClean="0"/>
              <a:t> </a:t>
            </a:r>
            <a:r>
              <a:rPr lang="en-US" sz="2400" dirty="0" smtClean="0"/>
              <a:t>Corpses of a sheep a tank with formaldehyde.</a:t>
            </a:r>
          </a:p>
          <a:p>
            <a:pPr>
              <a:buFont typeface="Arial"/>
              <a:buChar char="•"/>
            </a:pPr>
            <a:r>
              <a:rPr lang="en-US" sz="2400" dirty="0" smtClean="0"/>
              <a:t>He transforms an organism- which is lifeless- and he retrieves its lost vitality.</a:t>
            </a:r>
          </a:p>
          <a:p>
            <a:pPr>
              <a:buFont typeface="Arial"/>
              <a:buChar char="•"/>
            </a:pPr>
            <a:endParaRPr lang="en-US" sz="2400" dirty="0" smtClean="0"/>
          </a:p>
        </p:txBody>
      </p:sp>
      <p:sp>
        <p:nvSpPr>
          <p:cNvPr id="11" name="TextBox 10"/>
          <p:cNvSpPr txBox="1"/>
          <p:nvPr/>
        </p:nvSpPr>
        <p:spPr>
          <a:xfrm>
            <a:off x="0" y="4873103"/>
            <a:ext cx="9144000" cy="1938992"/>
          </a:xfrm>
          <a:prstGeom prst="rect">
            <a:avLst/>
          </a:prstGeom>
          <a:noFill/>
        </p:spPr>
        <p:txBody>
          <a:bodyPr wrap="square" rtlCol="0">
            <a:spAutoFit/>
          </a:bodyPr>
          <a:lstStyle/>
          <a:p>
            <a:pPr>
              <a:buFont typeface="Arial"/>
              <a:buChar char="•"/>
            </a:pPr>
            <a:r>
              <a:rPr lang="en-US" sz="2400" dirty="0" smtClean="0"/>
              <a:t> He forces us to focus on the sheep, an animal that been provides us with food and warmth, transforming it from the mundane into something “special”.</a:t>
            </a:r>
          </a:p>
          <a:p>
            <a:pPr>
              <a:buFont typeface="Arial"/>
              <a:buChar char="•"/>
            </a:pPr>
            <a:r>
              <a:rPr lang="en-US" sz="2400" dirty="0" smtClean="0"/>
              <a:t>‘Away from the Flock’, is a term associated with religion, specifically Christianity.</a:t>
            </a:r>
            <a:endParaRPr lang="en-US" sz="2400" dirty="0"/>
          </a:p>
        </p:txBody>
      </p:sp>
      <p:pic>
        <p:nvPicPr>
          <p:cNvPr id="13" name="Content Placeholder 12" descr="AR00499.jpg"/>
          <p:cNvPicPr>
            <a:picLocks noGrp="1" noChangeAspect="1"/>
          </p:cNvPicPr>
          <p:nvPr>
            <p:ph idx="1"/>
          </p:nvPr>
        </p:nvPicPr>
        <p:blipFill>
          <a:blip r:embed="rId2"/>
          <a:srcRect l="-16845" r="-16845"/>
          <a:stretch>
            <a:fillRect/>
          </a:stretch>
        </p:blipFill>
        <p:spPr>
          <a:xfrm>
            <a:off x="1213909" y="1419143"/>
            <a:ext cx="4057238" cy="3294142"/>
          </a:xfrm>
        </p:spPr>
      </p:pic>
      <p:cxnSp>
        <p:nvCxnSpPr>
          <p:cNvPr id="14" name="Straight Arrow Connector 13"/>
          <p:cNvCxnSpPr/>
          <p:nvPr/>
        </p:nvCxnSpPr>
        <p:spPr>
          <a:xfrm rot="10800000">
            <a:off x="1606095" y="1979435"/>
            <a:ext cx="821723" cy="44817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0" y="1419143"/>
            <a:ext cx="1606094" cy="2031325"/>
          </a:xfrm>
          <a:prstGeom prst="rect">
            <a:avLst/>
          </a:prstGeom>
          <a:noFill/>
        </p:spPr>
        <p:txBody>
          <a:bodyPr wrap="square" rtlCol="0">
            <a:spAutoFit/>
          </a:bodyPr>
          <a:lstStyle/>
          <a:p>
            <a:pPr algn="r"/>
            <a:r>
              <a:rPr lang="en-US" dirty="0" smtClean="0">
                <a:solidFill>
                  <a:srgbClr val="FFFF00"/>
                </a:solidFill>
              </a:rPr>
              <a:t>The sheep  seems oblivious to its fate and appears to be prancing with life.</a:t>
            </a:r>
            <a:endParaRPr lang="en-US" dirty="0">
              <a:solidFill>
                <a:srgbClr val="FFFF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 Love Lost (Painting)</a:t>
            </a:r>
            <a:endParaRPr lang="en-US" dirty="0"/>
          </a:p>
        </p:txBody>
      </p:sp>
      <p:pic>
        <p:nvPicPr>
          <p:cNvPr id="4" name="Content Placeholder 3" descr="001.jpg"/>
          <p:cNvPicPr>
            <a:picLocks noGrp="1" noChangeAspect="1"/>
          </p:cNvPicPr>
          <p:nvPr>
            <p:ph idx="1"/>
          </p:nvPr>
        </p:nvPicPr>
        <p:blipFill>
          <a:blip r:embed="rId2"/>
          <a:srcRect l="26459" r="26158"/>
          <a:stretch>
            <a:fillRect/>
          </a:stretch>
        </p:blipFill>
        <p:spPr>
          <a:xfrm>
            <a:off x="2820003" y="1981200"/>
            <a:ext cx="3249540" cy="4318000"/>
          </a:xfrm>
        </p:spPr>
      </p:pic>
      <p:cxnSp>
        <p:nvCxnSpPr>
          <p:cNvPr id="6" name="Straight Arrow Connector 5"/>
          <p:cNvCxnSpPr/>
          <p:nvPr/>
        </p:nvCxnSpPr>
        <p:spPr>
          <a:xfrm rot="10800000">
            <a:off x="1979607" y="1790702"/>
            <a:ext cx="1083178" cy="381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0" y="1248373"/>
            <a:ext cx="1979606" cy="923330"/>
          </a:xfrm>
          <a:prstGeom prst="rect">
            <a:avLst/>
          </a:prstGeom>
          <a:noFill/>
        </p:spPr>
        <p:txBody>
          <a:bodyPr wrap="square" rtlCol="0">
            <a:spAutoFit/>
          </a:bodyPr>
          <a:lstStyle/>
          <a:p>
            <a:pPr algn="r"/>
            <a:r>
              <a:rPr lang="en-US" dirty="0" smtClean="0">
                <a:solidFill>
                  <a:srgbClr val="FFFF00"/>
                </a:solidFill>
              </a:rPr>
              <a:t>Diamond shapes and lines makes it interesting</a:t>
            </a:r>
            <a:endParaRPr lang="en-US" dirty="0">
              <a:solidFill>
                <a:srgbClr val="FFFF00"/>
              </a:solidFill>
            </a:endParaRPr>
          </a:p>
        </p:txBody>
      </p:sp>
      <p:cxnSp>
        <p:nvCxnSpPr>
          <p:cNvPr id="11" name="Straight Arrow Connector 10"/>
          <p:cNvCxnSpPr/>
          <p:nvPr/>
        </p:nvCxnSpPr>
        <p:spPr>
          <a:xfrm rot="10800000">
            <a:off x="2278411" y="4369699"/>
            <a:ext cx="784374" cy="186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 y="2483632"/>
            <a:ext cx="2334440" cy="3416320"/>
          </a:xfrm>
          <a:prstGeom prst="rect">
            <a:avLst/>
          </a:prstGeom>
          <a:noFill/>
        </p:spPr>
        <p:txBody>
          <a:bodyPr wrap="square" rtlCol="0">
            <a:spAutoFit/>
          </a:bodyPr>
          <a:lstStyle/>
          <a:p>
            <a:pPr algn="r"/>
            <a:r>
              <a:rPr lang="en-US" dirty="0" smtClean="0">
                <a:solidFill>
                  <a:srgbClr val="FFFF00"/>
                </a:solidFill>
              </a:rPr>
              <a:t>Hue: Blue-black</a:t>
            </a:r>
          </a:p>
          <a:p>
            <a:pPr algn="r"/>
            <a:r>
              <a:rPr lang="en-US" dirty="0" smtClean="0">
                <a:solidFill>
                  <a:srgbClr val="FFFF00"/>
                </a:solidFill>
              </a:rPr>
              <a:t>Intensity: Varies</a:t>
            </a:r>
          </a:p>
          <a:p>
            <a:pPr algn="r"/>
            <a:r>
              <a:rPr lang="en-US" dirty="0" smtClean="0">
                <a:solidFill>
                  <a:srgbClr val="FFFF00"/>
                </a:solidFill>
              </a:rPr>
              <a:t>Value: A combination</a:t>
            </a:r>
          </a:p>
          <a:p>
            <a:pPr algn="r"/>
            <a:r>
              <a:rPr lang="en-US" dirty="0" smtClean="0">
                <a:solidFill>
                  <a:srgbClr val="FFFF00"/>
                </a:solidFill>
              </a:rPr>
              <a:t>This background is very boring for an artist like </a:t>
            </a:r>
            <a:r>
              <a:rPr lang="en-US" dirty="0" err="1" smtClean="0">
                <a:solidFill>
                  <a:srgbClr val="FFFF00"/>
                </a:solidFill>
              </a:rPr>
              <a:t>Hirst</a:t>
            </a:r>
            <a:r>
              <a:rPr lang="en-US" dirty="0" smtClean="0">
                <a:solidFill>
                  <a:srgbClr val="FFFF00"/>
                </a:solidFill>
              </a:rPr>
              <a:t>. Although, it intensifies the skull in the middle. Gives a strange feeling of electric currents </a:t>
            </a:r>
            <a:endParaRPr lang="en-US" dirty="0">
              <a:solidFill>
                <a:srgbClr val="FFFF00"/>
              </a:solidFill>
            </a:endParaRPr>
          </a:p>
        </p:txBody>
      </p:sp>
      <p:cxnSp>
        <p:nvCxnSpPr>
          <p:cNvPr id="15" name="Straight Arrow Connector 14"/>
          <p:cNvCxnSpPr/>
          <p:nvPr/>
        </p:nvCxnSpPr>
        <p:spPr>
          <a:xfrm rot="5400000" flipH="1" flipV="1">
            <a:off x="5055446" y="1643171"/>
            <a:ext cx="571503" cy="4855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5583979" y="484094"/>
            <a:ext cx="1985244" cy="1200329"/>
          </a:xfrm>
          <a:prstGeom prst="rect">
            <a:avLst/>
          </a:prstGeom>
          <a:noFill/>
        </p:spPr>
        <p:txBody>
          <a:bodyPr wrap="square" rtlCol="0">
            <a:spAutoFit/>
          </a:bodyPr>
          <a:lstStyle/>
          <a:p>
            <a:r>
              <a:rPr lang="en-US" dirty="0" smtClean="0">
                <a:solidFill>
                  <a:srgbClr val="FFFF00"/>
                </a:solidFill>
              </a:rPr>
              <a:t>Positive spaces in the center, and negative near the borders</a:t>
            </a:r>
            <a:endParaRPr lang="en-US" dirty="0">
              <a:solidFill>
                <a:srgbClr val="FFFF00"/>
              </a:solidFill>
            </a:endParaRPr>
          </a:p>
        </p:txBody>
      </p:sp>
      <p:cxnSp>
        <p:nvCxnSpPr>
          <p:cNvPr id="17" name="Straight Arrow Connector 16"/>
          <p:cNvCxnSpPr/>
          <p:nvPr/>
        </p:nvCxnSpPr>
        <p:spPr>
          <a:xfrm flipV="1">
            <a:off x="5583979" y="3137220"/>
            <a:ext cx="690797" cy="33613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6274776" y="1790702"/>
            <a:ext cx="2588894" cy="2031325"/>
          </a:xfrm>
          <a:prstGeom prst="rect">
            <a:avLst/>
          </a:prstGeom>
          <a:noFill/>
        </p:spPr>
        <p:txBody>
          <a:bodyPr wrap="square" rtlCol="0">
            <a:spAutoFit/>
          </a:bodyPr>
          <a:lstStyle/>
          <a:p>
            <a:r>
              <a:rPr lang="en-US" dirty="0" smtClean="0">
                <a:solidFill>
                  <a:srgbClr val="FFFF00"/>
                </a:solidFill>
              </a:rPr>
              <a:t>The skull is in the center, so that balances the painting out a little. Asymmetrical because of the sudden, yellow color</a:t>
            </a:r>
            <a:endParaRPr lang="en-US" dirty="0">
              <a:solidFill>
                <a:srgbClr val="FFFF00"/>
              </a:solidFill>
            </a:endParaRPr>
          </a:p>
        </p:txBody>
      </p:sp>
      <p:cxnSp>
        <p:nvCxnSpPr>
          <p:cNvPr id="21" name="Straight Arrow Connector 20"/>
          <p:cNvCxnSpPr>
            <a:endCxn id="22" idx="1"/>
          </p:cNvCxnSpPr>
          <p:nvPr/>
        </p:nvCxnSpPr>
        <p:spPr>
          <a:xfrm>
            <a:off x="4836959" y="3473350"/>
            <a:ext cx="1718147" cy="69300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6555106" y="3981693"/>
            <a:ext cx="2588894" cy="369332"/>
          </a:xfrm>
          <a:prstGeom prst="rect">
            <a:avLst/>
          </a:prstGeom>
          <a:noFill/>
        </p:spPr>
        <p:txBody>
          <a:bodyPr wrap="square" rtlCol="0">
            <a:spAutoFit/>
          </a:bodyPr>
          <a:lstStyle/>
          <a:p>
            <a:r>
              <a:rPr lang="en-US" dirty="0" smtClean="0">
                <a:solidFill>
                  <a:srgbClr val="FFFF00"/>
                </a:solidFill>
              </a:rPr>
              <a:t>Focal point: skull</a:t>
            </a:r>
            <a:endParaRPr lang="en-US" dirty="0">
              <a:solidFill>
                <a:srgbClr val="FFFF00"/>
              </a:solidFill>
            </a:endParaRPr>
          </a:p>
        </p:txBody>
      </p:sp>
      <p:cxnSp>
        <p:nvCxnSpPr>
          <p:cNvPr id="23" name="Straight Arrow Connector 22"/>
          <p:cNvCxnSpPr/>
          <p:nvPr/>
        </p:nvCxnSpPr>
        <p:spPr>
          <a:xfrm flipV="1">
            <a:off x="4836959" y="5007622"/>
            <a:ext cx="1475371" cy="33613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6312330" y="4388373"/>
            <a:ext cx="2551340" cy="646331"/>
          </a:xfrm>
          <a:prstGeom prst="rect">
            <a:avLst/>
          </a:prstGeom>
          <a:noFill/>
        </p:spPr>
        <p:txBody>
          <a:bodyPr wrap="square" rtlCol="0">
            <a:spAutoFit/>
          </a:bodyPr>
          <a:lstStyle/>
          <a:p>
            <a:r>
              <a:rPr lang="en-US" dirty="0" smtClean="0">
                <a:solidFill>
                  <a:srgbClr val="FFFF00"/>
                </a:solidFill>
              </a:rPr>
              <a:t>Contrasts with the background colors</a:t>
            </a:r>
            <a:endParaRPr lang="en-US" dirty="0">
              <a:solidFill>
                <a:srgbClr val="FFFF00"/>
              </a:solidFill>
            </a:endParaRPr>
          </a:p>
        </p:txBody>
      </p:sp>
      <p:sp>
        <p:nvSpPr>
          <p:cNvPr id="18" name="TextBox 17"/>
          <p:cNvSpPr txBox="1"/>
          <p:nvPr/>
        </p:nvSpPr>
        <p:spPr>
          <a:xfrm>
            <a:off x="6187234" y="5022788"/>
            <a:ext cx="2763977" cy="1754327"/>
          </a:xfrm>
          <a:prstGeom prst="rect">
            <a:avLst/>
          </a:prstGeom>
          <a:noFill/>
        </p:spPr>
        <p:txBody>
          <a:bodyPr wrap="square" rtlCol="0">
            <a:spAutoFit/>
          </a:bodyPr>
          <a:lstStyle/>
          <a:p>
            <a:r>
              <a:rPr lang="en-US" dirty="0" smtClean="0"/>
              <a:t>I think it’s an interesting painting with striking elements of art. But seriously, </a:t>
            </a:r>
            <a:r>
              <a:rPr lang="en-US" dirty="0" err="1" smtClean="0"/>
              <a:t>Hirst</a:t>
            </a:r>
            <a:r>
              <a:rPr lang="en-US" dirty="0" smtClean="0"/>
              <a:t>, enough with the skulls and the theme of death!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view</a:t>
            </a:r>
            <a:endParaRPr lang="en-US" dirty="0"/>
          </a:p>
        </p:txBody>
      </p:sp>
      <p:sp>
        <p:nvSpPr>
          <p:cNvPr id="3" name="Content Placeholder 2"/>
          <p:cNvSpPr>
            <a:spLocks noGrp="1"/>
          </p:cNvSpPr>
          <p:nvPr>
            <p:ph idx="1"/>
          </p:nvPr>
        </p:nvSpPr>
        <p:spPr>
          <a:xfrm>
            <a:off x="498474" y="1600200"/>
            <a:ext cx="7556313" cy="4842305"/>
          </a:xfrm>
        </p:spPr>
        <p:txBody>
          <a:bodyPr>
            <a:normAutofit/>
          </a:bodyPr>
          <a:lstStyle/>
          <a:p>
            <a:pPr algn="just"/>
            <a:r>
              <a:rPr lang="en-US" dirty="0" smtClean="0"/>
              <a:t>Although, I don’t really understand what provoked him into using themes like death, mortality and phases of life. Because I don’t understand the reason he chooses topics of this sort, I don’t fully appreciate his work. But at the end of the day, it is an artist’s intention and the audience’s perception. In other words, what matters most is what I interpret from his art and how I connect with it. And although I cannot thoroughly understand how </a:t>
            </a:r>
            <a:r>
              <a:rPr lang="en-US" dirty="0" err="1" smtClean="0"/>
              <a:t>Hirst</a:t>
            </a:r>
            <a:r>
              <a:rPr lang="en-US" dirty="0" smtClean="0"/>
              <a:t> wants his art to state, I have formed an opinion of his work. As an animal lover, I am shocked to see animals being used in such a manner; and I condemn his need to use them. But as an artist, I commend his originality. What leaves me wondering about his artwork is that it is always so death centric, which proves that the author is constantly pondering over it, but he chooses to portray a topic so serene in a very mocking way.</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link</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http://www.youtube.com/watch?v=6jQ6isqr2OY</a:t>
            </a:r>
            <a:r>
              <a:rPr lang="en-US" dirty="0" smtClean="0"/>
              <a:t> </a:t>
            </a:r>
          </a:p>
          <a:p>
            <a:r>
              <a:rPr lang="en-US" dirty="0" smtClean="0">
                <a:hlinkClick r:id="rId3"/>
              </a:rPr>
              <a:t>http://www.youtube.com/watch?v=qw5FIP0d_JA</a:t>
            </a:r>
            <a:r>
              <a:rPr lang="en-US" dirty="0" smtClean="0"/>
              <a:t> (till 7:10)</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lstStyle/>
          <a:p>
            <a:r>
              <a:rPr lang="en-US" dirty="0" smtClean="0">
                <a:hlinkClick r:id="rId2"/>
              </a:rPr>
              <a:t>http://www.leninimports.com/damien_hirst.html</a:t>
            </a:r>
          </a:p>
          <a:p>
            <a:r>
              <a:rPr lang="en-US" dirty="0" smtClean="0">
                <a:hlinkClick r:id="rId2"/>
              </a:rPr>
              <a:t>http://anthropology.net/2007/06/01/damien-hirsts-diamond-encrusted-skull-jeweled-skulls-in-archaeology/</a:t>
            </a:r>
            <a:endParaRPr lang="en-US" dirty="0" smtClean="0"/>
          </a:p>
          <a:p>
            <a:r>
              <a:rPr lang="en-US" dirty="0" smtClean="0">
                <a:hlinkClick r:id="rId3"/>
              </a:rPr>
              <a:t>http://www.youtube.com/watch?v=K0vL0V1Vklo&amp;NR=1</a:t>
            </a:r>
            <a:endParaRPr lang="en-US" dirty="0" smtClean="0"/>
          </a:p>
          <a:p>
            <a:r>
              <a:rPr lang="en-US" dirty="0" smtClean="0">
                <a:hlinkClick r:id="rId4"/>
              </a:rPr>
              <a:t>http://www.youtube.com/watch?v=6jQ6isqr2OY</a:t>
            </a:r>
            <a:endParaRPr lang="en-US" dirty="0" smtClean="0"/>
          </a:p>
          <a:p>
            <a:r>
              <a:rPr lang="en-US" dirty="0" smtClean="0">
                <a:hlinkClick r:id="rId5"/>
              </a:rPr>
              <a:t>http://www.nationalgalleries.org/collection/artists-a-z/H/6043/artistName/Damien%20Hirst/recordId/87212</a:t>
            </a:r>
            <a:endParaRPr lang="en-US" dirty="0" smtClean="0"/>
          </a:p>
          <a:p>
            <a:pPr>
              <a:buNone/>
            </a:pPr>
            <a:r>
              <a:rPr lang="en-US" dirty="0" smtClean="0"/>
              <a:t>Accessed: 2 November 2011</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for the class</a:t>
            </a:r>
            <a:endParaRPr lang="en-US" dirty="0"/>
          </a:p>
        </p:txBody>
      </p:sp>
      <p:sp>
        <p:nvSpPr>
          <p:cNvPr id="3" name="Content Placeholder 2"/>
          <p:cNvSpPr>
            <a:spLocks noGrp="1"/>
          </p:cNvSpPr>
          <p:nvPr>
            <p:ph idx="1"/>
          </p:nvPr>
        </p:nvSpPr>
        <p:spPr/>
        <p:txBody>
          <a:bodyPr/>
          <a:lstStyle/>
          <a:p>
            <a:r>
              <a:rPr lang="en-US" dirty="0" smtClean="0"/>
              <a:t>Is Damien </a:t>
            </a:r>
            <a:r>
              <a:rPr lang="en-US" dirty="0" err="1" smtClean="0"/>
              <a:t>Hirst</a:t>
            </a:r>
            <a:r>
              <a:rPr lang="en-US" dirty="0" smtClean="0"/>
              <a:t> really an out-of-the-box artist? </a:t>
            </a:r>
          </a:p>
          <a:p>
            <a:r>
              <a:rPr lang="en-US" dirty="0" smtClean="0"/>
              <a:t>What are the most predominant elements of art in the work of Damien </a:t>
            </a:r>
            <a:r>
              <a:rPr lang="en-US" dirty="0" err="1" smtClean="0"/>
              <a:t>Hirst</a:t>
            </a:r>
            <a:r>
              <a:rPr lang="en-US" dirty="0" smtClean="0"/>
              <a:t>? What, in your opinion, is its significance?</a:t>
            </a:r>
          </a:p>
          <a:p>
            <a:r>
              <a:rPr lang="en-US" dirty="0" smtClean="0"/>
              <a:t>What do you interpret out of </a:t>
            </a:r>
            <a:r>
              <a:rPr lang="en-US" dirty="0" err="1" smtClean="0"/>
              <a:t>Hirst’s</a:t>
            </a:r>
            <a:r>
              <a:rPr lang="en-US" dirty="0" smtClean="0"/>
              <a:t> artwork?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8000" dirty="0" smtClean="0">
                <a:solidFill>
                  <a:srgbClr val="FF0000"/>
                </a:solidFill>
                <a:latin typeface="Katy Berry"/>
                <a:cs typeface="Katy Berry"/>
              </a:rPr>
              <a:t>Life of Damien </a:t>
            </a:r>
            <a:r>
              <a:rPr lang="en-US" sz="8000" dirty="0" err="1" smtClean="0">
                <a:solidFill>
                  <a:srgbClr val="FF0000"/>
                </a:solidFill>
                <a:latin typeface="Katy Berry"/>
                <a:cs typeface="Katy Berry"/>
              </a:rPr>
              <a:t>Hirst</a:t>
            </a:r>
            <a:endParaRPr lang="en-US" sz="8000" dirty="0">
              <a:solidFill>
                <a:srgbClr val="FF0000"/>
              </a:solidFill>
              <a:latin typeface="Katy Berry"/>
              <a:cs typeface="Katy Berry"/>
            </a:endParaRPr>
          </a:p>
        </p:txBody>
      </p:sp>
      <p:sp>
        <p:nvSpPr>
          <p:cNvPr id="3" name="Content Placeholder 2"/>
          <p:cNvSpPr>
            <a:spLocks noGrp="1"/>
          </p:cNvSpPr>
          <p:nvPr>
            <p:ph idx="1"/>
          </p:nvPr>
        </p:nvSpPr>
        <p:spPr>
          <a:xfrm>
            <a:off x="685800" y="2345033"/>
            <a:ext cx="7770813" cy="3493123"/>
          </a:xfrm>
        </p:spPr>
        <p:txBody>
          <a:bodyPr>
            <a:noAutofit/>
          </a:bodyPr>
          <a:lstStyle/>
          <a:p>
            <a:pPr algn="ctr">
              <a:buNone/>
            </a:pPr>
            <a:r>
              <a:rPr lang="en-US" sz="4000" dirty="0" smtClean="0">
                <a:latin typeface="BIRTH OF A HERO"/>
                <a:cs typeface="BIRTH OF A HERO"/>
              </a:rPr>
              <a:t>But the answer to how to live is to stop thinking about it. And just to live. But you're doing that anyway. However you intellectualize it, you still just live. </a:t>
            </a:r>
          </a:p>
          <a:p>
            <a:pPr algn="ctr">
              <a:buNone/>
            </a:pPr>
            <a:r>
              <a:rPr lang="en-US" sz="3600" dirty="0" smtClean="0"/>
              <a:t>- Damien </a:t>
            </a:r>
            <a:r>
              <a:rPr lang="en-US" sz="3600" dirty="0" err="1" smtClean="0"/>
              <a:t>Hirst</a:t>
            </a:r>
            <a:endParaRPr lang="en-US" sz="36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8474" y="2880748"/>
            <a:ext cx="7479443" cy="3245416"/>
          </a:xfrm>
        </p:spPr>
        <p:txBody>
          <a:bodyPr>
            <a:normAutofit lnSpcReduction="10000"/>
          </a:bodyPr>
          <a:lstStyle/>
          <a:p>
            <a:r>
              <a:rPr lang="en-US" sz="3600" dirty="0" smtClean="0"/>
              <a:t>Went to Leeds School of Art for a foundation course.</a:t>
            </a:r>
          </a:p>
          <a:p>
            <a:r>
              <a:rPr lang="en-US" sz="3600" dirty="0" smtClean="0"/>
              <a:t>Went to Goldsmiths College for the BA Fine Arts Course.</a:t>
            </a:r>
          </a:p>
          <a:p>
            <a:r>
              <a:rPr lang="en-US" sz="3600" dirty="0" smtClean="0"/>
              <a:t>Graduated in 1965.</a:t>
            </a:r>
            <a:endParaRPr lang="en-US" sz="3600" dirty="0"/>
          </a:p>
        </p:txBody>
      </p:sp>
      <p:pic>
        <p:nvPicPr>
          <p:cNvPr id="4" name="Picture 3" descr="031_05_hirst_350x300.jpg"/>
          <p:cNvPicPr>
            <a:picLocks noChangeAspect="1"/>
          </p:cNvPicPr>
          <p:nvPr/>
        </p:nvPicPr>
        <p:blipFill>
          <a:blip r:embed="rId2"/>
          <a:stretch>
            <a:fillRect/>
          </a:stretch>
        </p:blipFill>
        <p:spPr>
          <a:xfrm>
            <a:off x="5016027" y="341984"/>
            <a:ext cx="2961891" cy="2538764"/>
          </a:xfrm>
          <a:prstGeom prst="rect">
            <a:avLst/>
          </a:prstGeom>
        </p:spPr>
      </p:pic>
      <p:sp>
        <p:nvSpPr>
          <p:cNvPr id="5" name="TextBox 4"/>
          <p:cNvSpPr txBox="1"/>
          <p:nvPr/>
        </p:nvSpPr>
        <p:spPr>
          <a:xfrm>
            <a:off x="498474" y="806097"/>
            <a:ext cx="4874962" cy="2287806"/>
          </a:xfrm>
          <a:prstGeom prst="rect">
            <a:avLst/>
          </a:prstGeom>
          <a:noFill/>
        </p:spPr>
        <p:txBody>
          <a:bodyPr wrap="square" rtlCol="0">
            <a:spAutoFit/>
          </a:bodyPr>
          <a:lstStyle/>
          <a:p>
            <a:pPr marL="228600" lvl="0" indent="-228600" defTabSz="914400">
              <a:spcBef>
                <a:spcPts val="2000"/>
              </a:spcBef>
              <a:buClr>
                <a:srgbClr val="FF388C"/>
              </a:buClr>
              <a:buSzPct val="75000"/>
              <a:buFont typeface="Wingdings" pitchFamily="2" charset="2"/>
              <a:buChar char="n"/>
            </a:pPr>
            <a:r>
              <a:rPr lang="en-US" sz="3600" dirty="0" smtClean="0">
                <a:solidFill>
                  <a:prstClr val="white">
                    <a:lumMod val="65000"/>
                    <a:lumOff val="35000"/>
                  </a:prstClr>
                </a:solidFill>
              </a:rPr>
              <a:t>Born </a:t>
            </a:r>
            <a:r>
              <a:rPr lang="en-US" sz="3600" dirty="0">
                <a:solidFill>
                  <a:prstClr val="white">
                    <a:lumMod val="65000"/>
                    <a:lumOff val="35000"/>
                  </a:prstClr>
                </a:solidFill>
              </a:rPr>
              <a:t>in Bristol, England in 1965</a:t>
            </a:r>
          </a:p>
          <a:p>
            <a:pPr marL="228600" lvl="0" indent="-228600" defTabSz="914400">
              <a:spcBef>
                <a:spcPts val="2000"/>
              </a:spcBef>
              <a:buClr>
                <a:srgbClr val="FF388C"/>
              </a:buClr>
              <a:buSzPct val="75000"/>
              <a:buFont typeface="Wingdings" pitchFamily="2" charset="2"/>
              <a:buChar char="n"/>
            </a:pPr>
            <a:r>
              <a:rPr lang="en-US" sz="3600" dirty="0">
                <a:solidFill>
                  <a:prstClr val="white">
                    <a:lumMod val="65000"/>
                    <a:lumOff val="35000"/>
                  </a:prstClr>
                </a:solidFill>
              </a:rPr>
              <a:t>Brought up in Leeds.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8474" y="635114"/>
            <a:ext cx="7556313" cy="1673126"/>
          </a:xfrm>
        </p:spPr>
        <p:txBody>
          <a:bodyPr>
            <a:normAutofit lnSpcReduction="10000"/>
          </a:bodyPr>
          <a:lstStyle/>
          <a:p>
            <a:r>
              <a:rPr lang="en-US" sz="3600" dirty="0" smtClean="0"/>
              <a:t>While still a student, Damien </a:t>
            </a:r>
            <a:r>
              <a:rPr lang="en-US" sz="3600" dirty="0" err="1" smtClean="0"/>
              <a:t>Hirst</a:t>
            </a:r>
            <a:r>
              <a:rPr lang="en-US" sz="3600" dirty="0" smtClean="0"/>
              <a:t> devised and organized an exhibition called “Freeze”</a:t>
            </a:r>
            <a:endParaRPr lang="en-US" sz="3600" dirty="0"/>
          </a:p>
        </p:txBody>
      </p:sp>
      <p:pic>
        <p:nvPicPr>
          <p:cNvPr id="4" name="Picture 3" descr="freeze-opening-yba.jpg"/>
          <p:cNvPicPr>
            <a:picLocks noChangeAspect="1"/>
          </p:cNvPicPr>
          <p:nvPr/>
        </p:nvPicPr>
        <p:blipFill>
          <a:blip r:embed="rId2"/>
          <a:stretch>
            <a:fillRect/>
          </a:stretch>
        </p:blipFill>
        <p:spPr>
          <a:xfrm>
            <a:off x="647940" y="2308241"/>
            <a:ext cx="3778156" cy="1930742"/>
          </a:xfrm>
          <a:prstGeom prst="rect">
            <a:avLst/>
          </a:prstGeom>
        </p:spPr>
      </p:pic>
      <p:sp>
        <p:nvSpPr>
          <p:cNvPr id="5" name="Content Placeholder 2"/>
          <p:cNvSpPr txBox="1">
            <a:spLocks/>
          </p:cNvSpPr>
          <p:nvPr/>
        </p:nvSpPr>
        <p:spPr>
          <a:xfrm>
            <a:off x="4429031" y="2054132"/>
            <a:ext cx="4460516" cy="2590831"/>
          </a:xfrm>
          <a:prstGeom prst="rect">
            <a:avLst/>
          </a:prstGeom>
        </p:spPr>
        <p:txBody>
          <a:bodyPr vert="horz" lIns="91440" tIns="45720" rIns="91440" bIns="45720" rtlCol="0">
            <a:normAutofit/>
          </a:bodyPr>
          <a:lstStyle/>
          <a:p>
            <a:pPr marL="228600" marR="0" lvl="0" indent="-228600" algn="l" defTabSz="914400" rtl="0" eaLnBrk="1" fontAlgn="auto" latinLnBrk="0" hangingPunct="1">
              <a:lnSpc>
                <a:spcPct val="100000"/>
              </a:lnSpc>
              <a:spcBef>
                <a:spcPts val="2000"/>
              </a:spcBef>
              <a:spcAft>
                <a:spcPts val="0"/>
              </a:spcAft>
              <a:buClr>
                <a:schemeClr val="accent1"/>
              </a:buClr>
              <a:buSzPct val="75000"/>
              <a:buFont typeface="Wingdings" pitchFamily="2" charset="2"/>
              <a:buChar char="n"/>
              <a:tabLst/>
              <a:defRPr/>
            </a:pPr>
            <a:r>
              <a:rPr kumimoji="0" lang="en-US" sz="36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Damien’s pieces of art were </a:t>
            </a:r>
            <a:r>
              <a:rPr lang="en-US" sz="3600" noProof="0" dirty="0" smtClean="0">
                <a:solidFill>
                  <a:schemeClr val="tx1">
                    <a:lumMod val="65000"/>
                    <a:lumOff val="35000"/>
                  </a:schemeClr>
                </a:solidFill>
              </a:rPr>
              <a:t>displayed along with </a:t>
            </a:r>
            <a:r>
              <a:rPr lang="en-US" sz="3600" dirty="0" smtClean="0">
                <a:solidFill>
                  <a:schemeClr val="tx1">
                    <a:lumMod val="65000"/>
                    <a:lumOff val="35000"/>
                  </a:schemeClr>
                </a:solidFill>
              </a:rPr>
              <a:t>16 of his fellow students.</a:t>
            </a:r>
            <a:endParaRPr kumimoji="0" lang="en-US" sz="36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p:txBody>
      </p:sp>
      <p:sp>
        <p:nvSpPr>
          <p:cNvPr id="6" name="Content Placeholder 2"/>
          <p:cNvSpPr txBox="1">
            <a:spLocks/>
          </p:cNvSpPr>
          <p:nvPr/>
        </p:nvSpPr>
        <p:spPr>
          <a:xfrm>
            <a:off x="647940" y="4276330"/>
            <a:ext cx="8241607" cy="2581669"/>
          </a:xfrm>
          <a:prstGeom prst="rect">
            <a:avLst/>
          </a:prstGeom>
        </p:spPr>
        <p:txBody>
          <a:bodyPr vert="horz" lIns="91440" tIns="45720" rIns="91440" bIns="45720" rtlCol="0">
            <a:normAutofit fontScale="92500" lnSpcReduction="20000"/>
          </a:bodyPr>
          <a:lstStyle/>
          <a:p>
            <a:pPr marL="228600" marR="0" lvl="0" indent="-228600" algn="l" defTabSz="914400" rtl="0" eaLnBrk="1" fontAlgn="auto" latinLnBrk="0" hangingPunct="1">
              <a:lnSpc>
                <a:spcPct val="100000"/>
              </a:lnSpc>
              <a:spcBef>
                <a:spcPts val="2000"/>
              </a:spcBef>
              <a:spcAft>
                <a:spcPts val="0"/>
              </a:spcAft>
              <a:buClr>
                <a:schemeClr val="accent1"/>
              </a:buClr>
              <a:buSzPct val="75000"/>
              <a:buFont typeface="Wingdings" pitchFamily="2" charset="2"/>
              <a:buChar char="n"/>
              <a:tabLst/>
              <a:defRPr/>
            </a:pPr>
            <a:r>
              <a:rPr kumimoji="0" lang="en-US" sz="36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Charles Saatchi began to collect </a:t>
            </a:r>
            <a:r>
              <a:rPr lang="en-US" sz="3600" dirty="0" err="1" smtClean="0">
                <a:solidFill>
                  <a:schemeClr val="tx1">
                    <a:lumMod val="65000"/>
                    <a:lumOff val="35000"/>
                  </a:schemeClr>
                </a:solidFill>
              </a:rPr>
              <a:t>Hirst’s</a:t>
            </a:r>
            <a:r>
              <a:rPr lang="en-US" sz="3600" dirty="0" smtClean="0">
                <a:solidFill>
                  <a:schemeClr val="tx1">
                    <a:lumMod val="65000"/>
                    <a:lumOff val="35000"/>
                  </a:schemeClr>
                </a:solidFill>
              </a:rPr>
              <a:t> work after this exhibition.</a:t>
            </a:r>
          </a:p>
          <a:p>
            <a:pPr marL="228600" marR="0" lvl="0" indent="-228600" algn="l" defTabSz="914400" rtl="0" eaLnBrk="1" fontAlgn="auto" latinLnBrk="0" hangingPunct="1">
              <a:lnSpc>
                <a:spcPct val="100000"/>
              </a:lnSpc>
              <a:spcBef>
                <a:spcPts val="2000"/>
              </a:spcBef>
              <a:spcAft>
                <a:spcPts val="0"/>
              </a:spcAft>
              <a:buClr>
                <a:schemeClr val="accent1"/>
              </a:buClr>
              <a:buSzPct val="75000"/>
              <a:buFont typeface="Wingdings" pitchFamily="2" charset="2"/>
              <a:buChar char="n"/>
              <a:tabLst/>
              <a:defRPr/>
            </a:pPr>
            <a:r>
              <a:rPr lang="en-US" sz="3600" dirty="0" smtClean="0">
                <a:solidFill>
                  <a:schemeClr val="tx1">
                    <a:lumMod val="65000"/>
                    <a:lumOff val="35000"/>
                  </a:schemeClr>
                </a:solidFill>
              </a:rPr>
              <a:t>He showed great growth in art when he switched from installation art to paintings. </a:t>
            </a:r>
            <a:endParaRPr kumimoji="0" lang="en-US" sz="36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p:txBody>
      </p:sp>
      <p:sp>
        <p:nvSpPr>
          <p:cNvPr id="7" name="TextBox 6"/>
          <p:cNvSpPr txBox="1"/>
          <p:nvPr/>
        </p:nvSpPr>
        <p:spPr>
          <a:xfrm>
            <a:off x="7075201" y="5860473"/>
            <a:ext cx="3628691" cy="646331"/>
          </a:xfrm>
          <a:prstGeom prst="rect">
            <a:avLst/>
          </a:prstGeom>
          <a:noFill/>
        </p:spPr>
        <p:txBody>
          <a:bodyPr wrap="square" rtlCol="0">
            <a:spAutoFit/>
          </a:bodyPr>
          <a:lstStyle/>
          <a:p>
            <a:r>
              <a:rPr lang="en-US" sz="1200" dirty="0" smtClean="0">
                <a:solidFill>
                  <a:srgbClr val="FF0000"/>
                </a:solidFill>
              </a:rPr>
              <a:t>The info of his life is written like a  data  being told , I need your personal views and reactions  as well. </a:t>
            </a:r>
            <a:endParaRPr lang="en-US" sz="1200"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Views</a:t>
            </a:r>
            <a:endParaRPr lang="en-US" dirty="0"/>
          </a:p>
        </p:txBody>
      </p:sp>
      <p:sp>
        <p:nvSpPr>
          <p:cNvPr id="3" name="Content Placeholder 2"/>
          <p:cNvSpPr>
            <a:spLocks noGrp="1"/>
          </p:cNvSpPr>
          <p:nvPr>
            <p:ph idx="1"/>
          </p:nvPr>
        </p:nvSpPr>
        <p:spPr/>
        <p:txBody>
          <a:bodyPr/>
          <a:lstStyle/>
          <a:p>
            <a:r>
              <a:rPr lang="en-US" dirty="0" smtClean="0"/>
              <a:t>I think Damien </a:t>
            </a:r>
            <a:r>
              <a:rPr lang="en-US" dirty="0" err="1" smtClean="0"/>
              <a:t>Hirst</a:t>
            </a:r>
            <a:r>
              <a:rPr lang="en-US" dirty="0" smtClean="0"/>
              <a:t> has proved to be a very out-of-the-box artist from the very start. Despite the fact that his works are much more different from his fellow installation artists, in my opinion he hasn’t really explored the world of installations well. His theme is always the same, his tinge of sadism is always apparent. There is absolutely no striking difference! In order to try something different (paintings), he should have accomplished what he started off with  (installations) to its full potential. </a:t>
            </a:r>
          </a:p>
          <a:p>
            <a:r>
              <a:rPr lang="en-US" dirty="0" smtClean="0"/>
              <a:t>I am definitely a fan of his works after this assignment. But I wonder if he really is as novel as he is credited to be…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8000" dirty="0" smtClean="0">
                <a:solidFill>
                  <a:srgbClr val="FF0000"/>
                </a:solidFill>
                <a:latin typeface="Katy Berry"/>
                <a:cs typeface="Katy Berry"/>
              </a:rPr>
              <a:t>Work of Damien </a:t>
            </a:r>
            <a:r>
              <a:rPr lang="en-US" sz="8000" dirty="0" err="1" smtClean="0">
                <a:solidFill>
                  <a:srgbClr val="FF0000"/>
                </a:solidFill>
                <a:latin typeface="Katy Berry"/>
                <a:cs typeface="Katy Berry"/>
              </a:rPr>
              <a:t>Hirst</a:t>
            </a:r>
            <a:endParaRPr lang="en-US" sz="4000" dirty="0"/>
          </a:p>
        </p:txBody>
      </p:sp>
      <p:pic>
        <p:nvPicPr>
          <p:cNvPr id="5" name="Picture 4" descr="HirstSkull-728674.jpg"/>
          <p:cNvPicPr>
            <a:picLocks noChangeAspect="1"/>
          </p:cNvPicPr>
          <p:nvPr/>
        </p:nvPicPr>
        <p:blipFill>
          <a:blip r:embed="rId2"/>
          <a:stretch>
            <a:fillRect/>
          </a:stretch>
        </p:blipFill>
        <p:spPr>
          <a:xfrm>
            <a:off x="0" y="1830045"/>
            <a:ext cx="3193514" cy="5052207"/>
          </a:xfrm>
          <a:prstGeom prst="rect">
            <a:avLst/>
          </a:prstGeom>
        </p:spPr>
      </p:pic>
      <p:pic>
        <p:nvPicPr>
          <p:cNvPr id="6" name="Picture 5" descr="DamienHirstDeadSheep.jpg"/>
          <p:cNvPicPr>
            <a:picLocks noChangeAspect="1"/>
          </p:cNvPicPr>
          <p:nvPr/>
        </p:nvPicPr>
        <p:blipFill>
          <a:blip r:embed="rId3"/>
          <a:srcRect b="13435"/>
          <a:stretch>
            <a:fillRect/>
          </a:stretch>
        </p:blipFill>
        <p:spPr>
          <a:xfrm>
            <a:off x="5546627" y="2054131"/>
            <a:ext cx="3597371" cy="2361989"/>
          </a:xfrm>
          <a:prstGeom prst="rect">
            <a:avLst/>
          </a:prstGeom>
        </p:spPr>
      </p:pic>
      <p:pic>
        <p:nvPicPr>
          <p:cNvPr id="7" name="Picture 6" descr="Damien-Hirsts-unicorn-The-001.jpg"/>
          <p:cNvPicPr>
            <a:picLocks noChangeAspect="1"/>
          </p:cNvPicPr>
          <p:nvPr/>
        </p:nvPicPr>
        <p:blipFill>
          <a:blip r:embed="rId4"/>
          <a:stretch>
            <a:fillRect/>
          </a:stretch>
        </p:blipFill>
        <p:spPr>
          <a:xfrm>
            <a:off x="5546628" y="4321201"/>
            <a:ext cx="3597371" cy="2536799"/>
          </a:xfrm>
          <a:prstGeom prst="rect">
            <a:avLst/>
          </a:prstGeom>
        </p:spPr>
      </p:pic>
      <p:pic>
        <p:nvPicPr>
          <p:cNvPr id="8" name="Picture 7" descr="hirst-2007-ed-50-palais-des-papes-700x700.png"/>
          <p:cNvPicPr>
            <a:picLocks noChangeAspect="1"/>
          </p:cNvPicPr>
          <p:nvPr/>
        </p:nvPicPr>
        <p:blipFill>
          <a:blip r:embed="rId5"/>
          <a:stretch>
            <a:fillRect/>
          </a:stretch>
        </p:blipFill>
        <p:spPr>
          <a:xfrm>
            <a:off x="3193514" y="2054130"/>
            <a:ext cx="2353114" cy="4803869"/>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79026"/>
            <a:ext cx="7556313" cy="1116106"/>
          </a:xfrm>
        </p:spPr>
        <p:txBody>
          <a:bodyPr/>
          <a:lstStyle/>
          <a:p>
            <a:r>
              <a:rPr lang="en-US" dirty="0" smtClean="0"/>
              <a:t>Predominant theme: death</a:t>
            </a:r>
            <a:endParaRPr lang="en-US" dirty="0"/>
          </a:p>
        </p:txBody>
      </p:sp>
      <p:sp>
        <p:nvSpPr>
          <p:cNvPr id="3" name="Content Placeholder 2"/>
          <p:cNvSpPr>
            <a:spLocks noGrp="1"/>
          </p:cNvSpPr>
          <p:nvPr>
            <p:ph idx="1"/>
          </p:nvPr>
        </p:nvSpPr>
        <p:spPr>
          <a:xfrm>
            <a:off x="498474" y="728282"/>
            <a:ext cx="7556313" cy="6129717"/>
          </a:xfrm>
        </p:spPr>
        <p:txBody>
          <a:bodyPr>
            <a:noAutofit/>
          </a:bodyPr>
          <a:lstStyle/>
          <a:p>
            <a:pPr lvl="0">
              <a:buClr>
                <a:srgbClr val="FF388C"/>
              </a:buClr>
            </a:pPr>
            <a:r>
              <a:rPr lang="en-US" sz="2200" dirty="0" smtClean="0">
                <a:solidFill>
                  <a:prstClr val="white">
                    <a:lumMod val="65000"/>
                    <a:lumOff val="35000"/>
                  </a:prstClr>
                </a:solidFill>
              </a:rPr>
              <a:t>Damien </a:t>
            </a:r>
            <a:r>
              <a:rPr lang="en-US" sz="2200" dirty="0" err="1" smtClean="0">
                <a:solidFill>
                  <a:prstClr val="white">
                    <a:lumMod val="65000"/>
                    <a:lumOff val="35000"/>
                  </a:prstClr>
                </a:solidFill>
              </a:rPr>
              <a:t>Hirst’s</a:t>
            </a:r>
            <a:r>
              <a:rPr lang="en-US" sz="2200" dirty="0" smtClean="0">
                <a:solidFill>
                  <a:prstClr val="white">
                    <a:lumMod val="65000"/>
                    <a:lumOff val="35000"/>
                  </a:prstClr>
                </a:solidFill>
              </a:rPr>
              <a:t> theme has often been considered to be the transience of mortality. </a:t>
            </a:r>
          </a:p>
          <a:p>
            <a:pPr lvl="0">
              <a:buClr>
                <a:srgbClr val="FF388C"/>
              </a:buClr>
            </a:pPr>
            <a:r>
              <a:rPr lang="en-US" sz="2200" dirty="0" smtClean="0">
                <a:solidFill>
                  <a:prstClr val="white">
                    <a:lumMod val="65000"/>
                    <a:lumOff val="35000"/>
                  </a:prstClr>
                </a:solidFill>
              </a:rPr>
              <a:t>I think this theme is very thought provoking and one everyone can connect to it because it is not something that is restricted to class, nationality, age or the educated. Death is something that everyone has witnessed or has been close to at one point in their lives.</a:t>
            </a:r>
          </a:p>
          <a:p>
            <a:pPr lvl="0">
              <a:buClr>
                <a:srgbClr val="FF388C"/>
              </a:buClr>
            </a:pPr>
            <a:r>
              <a:rPr lang="en-US" sz="2200" dirty="0" err="1" smtClean="0">
                <a:solidFill>
                  <a:prstClr val="white">
                    <a:lumMod val="65000"/>
                    <a:lumOff val="35000"/>
                  </a:prstClr>
                </a:solidFill>
              </a:rPr>
              <a:t>Hirst</a:t>
            </a:r>
            <a:r>
              <a:rPr lang="en-US" sz="2200" dirty="0" smtClean="0">
                <a:solidFill>
                  <a:prstClr val="white">
                    <a:lumMod val="65000"/>
                    <a:lumOff val="35000"/>
                  </a:prstClr>
                </a:solidFill>
              </a:rPr>
              <a:t> has modified his approach to this theme with wit, flamboyance, verve and originality. His idea to use animals to display his theme is, although unethical, is very different. His witty titles for his work are the underlying meaning of his work.</a:t>
            </a:r>
          </a:p>
          <a:p>
            <a:pPr lvl="0">
              <a:buClr>
                <a:srgbClr val="FF388C"/>
              </a:buClr>
            </a:pPr>
            <a:r>
              <a:rPr lang="en-US" sz="2200" dirty="0" smtClean="0">
                <a:solidFill>
                  <a:prstClr val="white">
                    <a:lumMod val="65000"/>
                    <a:lumOff val="35000"/>
                  </a:prstClr>
                </a:solidFill>
              </a:rPr>
              <a:t>His most famous works include The Natural History series; in which dead animals are presented in a grotesque manner.</a:t>
            </a:r>
          </a:p>
        </p:txBody>
      </p:sp>
      <p:sp>
        <p:nvSpPr>
          <p:cNvPr id="4" name="TextBox 3"/>
          <p:cNvSpPr txBox="1"/>
          <p:nvPr/>
        </p:nvSpPr>
        <p:spPr>
          <a:xfrm>
            <a:off x="8617527" y="2992582"/>
            <a:ext cx="1662546" cy="3693319"/>
          </a:xfrm>
          <a:prstGeom prst="rect">
            <a:avLst/>
          </a:prstGeom>
          <a:noFill/>
        </p:spPr>
        <p:txBody>
          <a:bodyPr wrap="square" rtlCol="0">
            <a:spAutoFit/>
          </a:bodyPr>
          <a:lstStyle/>
          <a:p>
            <a:r>
              <a:rPr lang="en-US" dirty="0" smtClean="0">
                <a:solidFill>
                  <a:srgbClr val="FF0000"/>
                </a:solidFill>
              </a:rPr>
              <a:t>The words are not entirely yours you've e picked up sentences and  put theme here, I cannot see if you have actually understood anything here</a:t>
            </a:r>
            <a:endParaRPr lang="en-US"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The Love Of God</a:t>
            </a:r>
            <a:endParaRPr lang="en-US" dirty="0"/>
          </a:p>
        </p:txBody>
      </p:sp>
      <p:pic>
        <p:nvPicPr>
          <p:cNvPr id="4" name="Content Placeholder 3" descr="HirstSkull-728674.jpg"/>
          <p:cNvPicPr>
            <a:picLocks noGrp="1" noChangeAspect="1"/>
          </p:cNvPicPr>
          <p:nvPr>
            <p:ph idx="1"/>
          </p:nvPr>
        </p:nvPicPr>
        <p:blipFill>
          <a:blip r:embed="rId2"/>
          <a:srcRect l="-77770" r="-77770"/>
          <a:stretch>
            <a:fillRect/>
          </a:stretch>
        </p:blipFill>
        <p:spPr>
          <a:xfrm>
            <a:off x="2129009" y="2558328"/>
            <a:ext cx="8460009" cy="4299672"/>
          </a:xfrm>
        </p:spPr>
      </p:pic>
      <p:sp>
        <p:nvSpPr>
          <p:cNvPr id="5" name="TextBox 4"/>
          <p:cNvSpPr txBox="1"/>
          <p:nvPr/>
        </p:nvSpPr>
        <p:spPr>
          <a:xfrm>
            <a:off x="1" y="1600199"/>
            <a:ext cx="4556826" cy="4893648"/>
          </a:xfrm>
          <a:prstGeom prst="rect">
            <a:avLst/>
          </a:prstGeom>
          <a:noFill/>
        </p:spPr>
        <p:txBody>
          <a:bodyPr wrap="square" rtlCol="0">
            <a:spAutoFit/>
          </a:bodyPr>
          <a:lstStyle/>
          <a:p>
            <a:pPr algn="r">
              <a:buFont typeface="Arial"/>
              <a:buChar char="•"/>
            </a:pPr>
            <a:r>
              <a:rPr lang="en-US" sz="2600" dirty="0" smtClean="0"/>
              <a:t> Made using a real, human skull</a:t>
            </a:r>
          </a:p>
          <a:p>
            <a:pPr algn="r">
              <a:buFont typeface="Arial"/>
              <a:buChar char="•"/>
            </a:pPr>
            <a:r>
              <a:rPr lang="en-US" sz="2600" dirty="0" smtClean="0"/>
              <a:t> Used 8,601 diamonds. </a:t>
            </a:r>
          </a:p>
          <a:p>
            <a:pPr algn="r">
              <a:buFont typeface="Arial"/>
              <a:buChar char="•"/>
            </a:pPr>
            <a:r>
              <a:rPr lang="en-US" sz="2600" dirty="0" smtClean="0"/>
              <a:t>The idea of the title came about when </a:t>
            </a:r>
            <a:r>
              <a:rPr lang="en-US" sz="2600" dirty="0" err="1" smtClean="0"/>
              <a:t>Hirst’s</a:t>
            </a:r>
            <a:r>
              <a:rPr lang="en-US" sz="2600" dirty="0" smtClean="0"/>
              <a:t> mother said to him “For the love of God, what are you going to do next?”</a:t>
            </a:r>
          </a:p>
          <a:p>
            <a:pPr algn="r">
              <a:buFont typeface="Arial"/>
              <a:buChar char="•"/>
            </a:pPr>
            <a:r>
              <a:rPr lang="en-US" sz="2600" dirty="0" smtClean="0"/>
              <a:t> The title is meant to be iconic and ironic.</a:t>
            </a:r>
          </a:p>
          <a:p>
            <a:pPr algn="r">
              <a:buFont typeface="Arial"/>
              <a:buChar char="•"/>
            </a:pPr>
            <a:r>
              <a:rPr lang="en-US" sz="2600" dirty="0" smtClean="0"/>
              <a:t> Conveys the transience of life and the </a:t>
            </a:r>
          </a:p>
        </p:txBody>
      </p:sp>
      <p:cxnSp>
        <p:nvCxnSpPr>
          <p:cNvPr id="10" name="Straight Arrow Connector 9"/>
          <p:cNvCxnSpPr/>
          <p:nvPr/>
        </p:nvCxnSpPr>
        <p:spPr>
          <a:xfrm rot="5400000">
            <a:off x="6153636" y="2418266"/>
            <a:ext cx="1232479" cy="1680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826762" y="1239735"/>
            <a:ext cx="2054307" cy="646331"/>
          </a:xfrm>
          <a:prstGeom prst="rect">
            <a:avLst/>
          </a:prstGeom>
          <a:noFill/>
        </p:spPr>
        <p:txBody>
          <a:bodyPr wrap="square" rtlCol="0">
            <a:spAutoFit/>
          </a:bodyPr>
          <a:lstStyle/>
          <a:p>
            <a:r>
              <a:rPr lang="en-US" dirty="0" smtClean="0">
                <a:solidFill>
                  <a:srgbClr val="FFFF00"/>
                </a:solidFill>
              </a:rPr>
              <a:t>Archeology inspiring his art?</a:t>
            </a:r>
            <a:endParaRPr lang="en-US" dirty="0">
              <a:solidFill>
                <a:srgbClr val="FFFF00"/>
              </a:solidFill>
            </a:endParaRPr>
          </a:p>
        </p:txBody>
      </p:sp>
      <p:cxnSp>
        <p:nvCxnSpPr>
          <p:cNvPr id="13" name="Straight Arrow Connector 12"/>
          <p:cNvCxnSpPr/>
          <p:nvPr/>
        </p:nvCxnSpPr>
        <p:spPr>
          <a:xfrm flipV="1">
            <a:off x="7283452" y="3958873"/>
            <a:ext cx="771335" cy="35480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7544909" y="2204546"/>
            <a:ext cx="1599091" cy="1754327"/>
          </a:xfrm>
          <a:prstGeom prst="rect">
            <a:avLst/>
          </a:prstGeom>
          <a:noFill/>
        </p:spPr>
        <p:txBody>
          <a:bodyPr wrap="square" rtlCol="0">
            <a:spAutoFit/>
          </a:bodyPr>
          <a:lstStyle/>
          <a:p>
            <a:r>
              <a:rPr lang="en-US" dirty="0" err="1" smtClean="0">
                <a:solidFill>
                  <a:srgbClr val="FFFF00"/>
                </a:solidFill>
              </a:rPr>
              <a:t>Hirst</a:t>
            </a:r>
            <a:r>
              <a:rPr lang="en-US" dirty="0" smtClean="0">
                <a:solidFill>
                  <a:srgbClr val="FFFF00"/>
                </a:solidFill>
              </a:rPr>
              <a:t> maintains that the diamonds are insignificant</a:t>
            </a:r>
            <a:endParaRPr lang="en-US" dirty="0">
              <a:solidFill>
                <a:srgbClr val="FFFF00"/>
              </a:solidFill>
            </a:endParaRPr>
          </a:p>
        </p:txBody>
      </p:sp>
      <p:cxnSp>
        <p:nvCxnSpPr>
          <p:cNvPr id="15" name="Straight Arrow Connector 14"/>
          <p:cNvCxnSpPr/>
          <p:nvPr/>
        </p:nvCxnSpPr>
        <p:spPr>
          <a:xfrm flipV="1">
            <a:off x="6685835" y="6072035"/>
            <a:ext cx="85907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7544909" y="4826675"/>
            <a:ext cx="1599091" cy="2031325"/>
          </a:xfrm>
          <a:prstGeom prst="rect">
            <a:avLst/>
          </a:prstGeom>
          <a:noFill/>
        </p:spPr>
        <p:txBody>
          <a:bodyPr wrap="square" rtlCol="0">
            <a:spAutoFit/>
          </a:bodyPr>
          <a:lstStyle/>
          <a:p>
            <a:r>
              <a:rPr lang="en-US" dirty="0" smtClean="0">
                <a:solidFill>
                  <a:srgbClr val="FFFF00"/>
                </a:solidFill>
              </a:rPr>
              <a:t>Use of real, human skull seems very sadistic for a man who’s so influenced by the Bible.</a:t>
            </a:r>
            <a:endParaRPr lang="en-US" dirty="0">
              <a:solidFill>
                <a:srgbClr val="FFFF00"/>
              </a:solidFill>
            </a:endParaRPr>
          </a:p>
        </p:txBody>
      </p:sp>
      <p:sp>
        <p:nvSpPr>
          <p:cNvPr id="12" name="TextBox 11"/>
          <p:cNvSpPr txBox="1"/>
          <p:nvPr/>
        </p:nvSpPr>
        <p:spPr>
          <a:xfrm>
            <a:off x="-1285875" y="343360"/>
            <a:ext cx="1285876" cy="4616648"/>
          </a:xfrm>
          <a:prstGeom prst="rect">
            <a:avLst/>
          </a:prstGeom>
          <a:noFill/>
        </p:spPr>
        <p:txBody>
          <a:bodyPr wrap="square" rtlCol="0">
            <a:spAutoFit/>
          </a:bodyPr>
          <a:lstStyle/>
          <a:p>
            <a:r>
              <a:rPr lang="en-US" sz="1400" dirty="0" smtClean="0">
                <a:solidFill>
                  <a:srgbClr val="FF0000"/>
                </a:solidFill>
              </a:rPr>
              <a:t>I like the annotations </a:t>
            </a:r>
            <a:r>
              <a:rPr lang="en-US" sz="1400" dirty="0" err="1" smtClean="0">
                <a:solidFill>
                  <a:srgbClr val="FF0000"/>
                </a:solidFill>
              </a:rPr>
              <a:t>u’ve</a:t>
            </a:r>
            <a:r>
              <a:rPr lang="en-US" sz="1400" dirty="0" smtClean="0">
                <a:solidFill>
                  <a:srgbClr val="FF0000"/>
                </a:solidFill>
              </a:rPr>
              <a:t> made to explain his work, after writing about the work you need to write your personal reaction to his work, your reaction too the artist was visible when you were talking about him in class , that should show in this as well</a:t>
            </a:r>
            <a:endParaRPr lang="en-US" sz="1400" dirty="0">
              <a:solidFill>
                <a:srgbClr val="FF0000"/>
              </a:solidFill>
            </a:endParaRPr>
          </a:p>
        </p:txBody>
      </p:sp>
    </p:spTree>
  </p:cSld>
  <p:clrMapOvr>
    <a:masterClrMapping/>
  </p:clrMapOvr>
</p:sld>
</file>

<file path=ppt/theme/theme1.xml><?xml version="1.0" encoding="utf-8"?>
<a:theme xmlns:a="http://schemas.openxmlformats.org/drawingml/2006/main" name="Advantag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1866</TotalTime>
  <Words>1193</Words>
  <Application>Microsoft Macintosh PowerPoint</Application>
  <PresentationFormat>On-screen Show (4:3)</PresentationFormat>
  <Paragraphs>67</Paragraphs>
  <Slides>14</Slides>
  <Notes>0</Notes>
  <HiddenSlides>0</HiddenSlides>
  <MMClips>0</MMClips>
  <ScaleCrop>false</ScaleCrop>
  <HeadingPairs>
    <vt:vector size="4" baseType="variant">
      <vt:variant>
        <vt:lpstr>Design Template</vt:lpstr>
      </vt:variant>
      <vt:variant>
        <vt:i4>1</vt:i4>
      </vt:variant>
      <vt:variant>
        <vt:lpstr>Slide Titles</vt:lpstr>
      </vt:variant>
      <vt:variant>
        <vt:i4>14</vt:i4>
      </vt:variant>
    </vt:vector>
  </HeadingPairs>
  <TitlesOfParts>
    <vt:vector size="15" baseType="lpstr">
      <vt:lpstr>Advantage</vt:lpstr>
      <vt:lpstr>Slide 1</vt:lpstr>
      <vt:lpstr>Questions for the class</vt:lpstr>
      <vt:lpstr>Life of Damien Hirst</vt:lpstr>
      <vt:lpstr>Slide 4</vt:lpstr>
      <vt:lpstr>Slide 5</vt:lpstr>
      <vt:lpstr>Personal Views</vt:lpstr>
      <vt:lpstr>Work of Damien Hirst</vt:lpstr>
      <vt:lpstr>Predominant theme: death</vt:lpstr>
      <vt:lpstr>For The Love Of God</vt:lpstr>
      <vt:lpstr>Natural History Series: Away From The Flock</vt:lpstr>
      <vt:lpstr>No Love Lost (Painting)</vt:lpstr>
      <vt:lpstr>Personal view</vt:lpstr>
      <vt:lpstr>Video link</vt:lpstr>
      <vt:lpstr>Bibliography</vt:lpstr>
    </vt:vector>
  </TitlesOfParts>
  <Company>Ecole Mondiale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Saachi Pilinja</dc:creator>
  <cp:lastModifiedBy>Saachi Pilinja</cp:lastModifiedBy>
  <cp:revision>11</cp:revision>
  <dcterms:created xsi:type="dcterms:W3CDTF">2011-12-05T02:05:26Z</dcterms:created>
  <dcterms:modified xsi:type="dcterms:W3CDTF">2011-12-05T02:06:01Z</dcterms:modified>
</cp:coreProperties>
</file>